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75" r:id="rId14"/>
    <p:sldId id="270" r:id="rId15"/>
    <p:sldId id="269" r:id="rId16"/>
    <p:sldId id="271" r:id="rId17"/>
    <p:sldId id="272" r:id="rId18"/>
    <p:sldId id="273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BB5"/>
    <a:srgbClr val="2E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EDB03-9B34-4FAB-93D4-8219ECE9F5CB}" type="datetimeFigureOut">
              <a:rPr lang="de-CH" smtClean="0"/>
              <a:t>04.07.2016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5BC02-BFA2-4442-ACF4-B6D82F669A5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42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Übersicht Ziel </a:t>
            </a:r>
            <a:r>
              <a:rPr lang="de-CH" dirty="0" err="1"/>
              <a:t>Miniatusisierung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92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Code:</a:t>
            </a:r>
            <a:r>
              <a:rPr lang="de-CH" baseline="0" dirty="0"/>
              <a:t> Senden nur v, senden </a:t>
            </a:r>
            <a:r>
              <a:rPr lang="de-CH" baseline="0" dirty="0" err="1"/>
              <a:t>pressure</a:t>
            </a:r>
            <a:r>
              <a:rPr lang="de-CH" baseline="0" dirty="0"/>
              <a:t> und </a:t>
            </a:r>
            <a:r>
              <a:rPr lang="de-CH" baseline="0" dirty="0" err="1"/>
              <a:t>temp</a:t>
            </a:r>
            <a:r>
              <a:rPr lang="de-CH" baseline="0" dirty="0"/>
              <a:t> (</a:t>
            </a:r>
            <a:r>
              <a:rPr lang="de-CH" baseline="0" dirty="0" err="1"/>
              <a:t>ringnbuffer</a:t>
            </a:r>
            <a:r>
              <a:rPr lang="de-CH" baseline="0" dirty="0"/>
              <a:t>), senden alles und aufladen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015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Advertising Mode, Daten werden mitgeschickt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180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wenig Energie, Problematik </a:t>
            </a:r>
            <a:r>
              <a:rPr lang="de-CH" dirty="0" err="1"/>
              <a:t>Harversterausgang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300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639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Abschluss</a:t>
            </a:r>
            <a:r>
              <a:rPr lang="de-CH" baseline="0" dirty="0"/>
              <a:t> Hardware Entwicklung, Zusammenfassung Resultate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473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Eingang optimal ausnutzen:</a:t>
            </a:r>
            <a:r>
              <a:rPr lang="de-CH" baseline="0" dirty="0"/>
              <a:t> </a:t>
            </a:r>
            <a:r>
              <a:rPr lang="de-CH" dirty="0"/>
              <a:t>MPP aufnehmen</a:t>
            </a:r>
            <a:r>
              <a:rPr lang="de-CH" baseline="0" dirty="0"/>
              <a:t> , Verlauf der Spule. 10 km/h Fokus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24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Ausgangslast analysieren. Last ein Teile unterteilen -&gt;</a:t>
            </a:r>
            <a:r>
              <a:rPr lang="de-CH" baseline="0" dirty="0"/>
              <a:t> siehe Power </a:t>
            </a:r>
            <a:r>
              <a:rPr lang="de-CH" baseline="0" dirty="0" err="1"/>
              <a:t>Managemnet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549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Speicher </a:t>
            </a:r>
            <a:r>
              <a:rPr lang="de-CH" dirty="0" err="1"/>
              <a:t>möglichs</a:t>
            </a:r>
            <a:r>
              <a:rPr lang="de-CH" dirty="0"/>
              <a:t> klein</a:t>
            </a:r>
            <a:r>
              <a:rPr lang="de-CH" baseline="0" dirty="0"/>
              <a:t> -&gt; erreichen Schwellwert.</a:t>
            </a:r>
            <a:br>
              <a:rPr lang="de-CH" baseline="0" dirty="0"/>
            </a:br>
            <a:r>
              <a:rPr lang="de-CH" baseline="0" dirty="0"/>
              <a:t>Messungen mit 47 </a:t>
            </a:r>
            <a:r>
              <a:rPr lang="de-CH" baseline="0" dirty="0" err="1"/>
              <a:t>uF</a:t>
            </a:r>
            <a:r>
              <a:rPr lang="de-CH" baseline="0" dirty="0"/>
              <a:t> und 100 </a:t>
            </a:r>
            <a:r>
              <a:rPr lang="de-CH" baseline="0" dirty="0" err="1"/>
              <a:t>uF</a:t>
            </a:r>
            <a:r>
              <a:rPr lang="de-CH" baseline="0" dirty="0"/>
              <a:t> (unterschiedliche Schwellwerte). 100 </a:t>
            </a:r>
            <a:r>
              <a:rPr lang="de-CH" baseline="0" dirty="0" err="1"/>
              <a:t>uF</a:t>
            </a:r>
            <a:r>
              <a:rPr lang="de-CH" baseline="0" dirty="0"/>
              <a:t> stabiler.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21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Energie Speichern, damit nicht gleich V_SUP weg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26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30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harvesting</a:t>
            </a:r>
            <a:r>
              <a:rPr lang="de-CH" dirty="0"/>
              <a:t> </a:t>
            </a:r>
            <a:r>
              <a:rPr lang="de-CH" dirty="0" err="1"/>
              <a:t>powered</a:t>
            </a:r>
            <a:r>
              <a:rPr lang="de-CH" dirty="0"/>
              <a:t> </a:t>
            </a:r>
            <a:r>
              <a:rPr lang="de-CH" dirty="0" err="1"/>
              <a:t>bicycle</a:t>
            </a:r>
            <a:r>
              <a:rPr lang="de-CH" dirty="0"/>
              <a:t> </a:t>
            </a:r>
            <a:r>
              <a:rPr lang="de-CH" dirty="0" err="1"/>
              <a:t>computer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000" dirty="0"/>
              <a:t>BA16 </a:t>
            </a:r>
            <a:r>
              <a:rPr lang="de-CH" sz="3000" dirty="0" err="1"/>
              <a:t>mema</a:t>
            </a:r>
            <a:r>
              <a:rPr lang="de-CH" sz="3000" dirty="0"/>
              <a:t> 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4009262"/>
            <a:ext cx="6529023" cy="841314"/>
          </a:xfrm>
        </p:spPr>
        <p:txBody>
          <a:bodyPr/>
          <a:lstStyle/>
          <a:p>
            <a:r>
              <a:rPr lang="de-CH" sz="3000" dirty="0"/>
              <a:t>Katrin Bächli und Manuel König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47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1821118"/>
            <a:ext cx="7766535" cy="378618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17863" y="1821120"/>
            <a:ext cx="3088003" cy="40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/>
          </a:p>
          <a:p>
            <a:r>
              <a:rPr lang="de-CH" sz="3200" dirty="0">
                <a:solidFill>
                  <a:srgbClr val="FF00FF"/>
                </a:solidFill>
              </a:rPr>
              <a:t>rosa: </a:t>
            </a:r>
            <a:r>
              <a:rPr lang="de-CH" sz="3200" dirty="0"/>
              <a:t>V_SUP</a:t>
            </a:r>
          </a:p>
          <a:p>
            <a:r>
              <a:rPr lang="de-CH" sz="3200" dirty="0">
                <a:solidFill>
                  <a:srgbClr val="FFFF00"/>
                </a:solidFill>
              </a:rPr>
              <a:t>gelb: </a:t>
            </a:r>
            <a:r>
              <a:rPr lang="de-CH" sz="3200" dirty="0"/>
              <a:t>V_STS</a:t>
            </a:r>
          </a:p>
          <a:p>
            <a:r>
              <a:rPr lang="de-CH" sz="3200" dirty="0">
                <a:solidFill>
                  <a:srgbClr val="2EE2FA"/>
                </a:solidFill>
              </a:rPr>
              <a:t>blau</a:t>
            </a:r>
            <a:r>
              <a:rPr lang="de-CH" sz="3200" dirty="0">
                <a:solidFill>
                  <a:srgbClr val="00B0F0"/>
                </a:solidFill>
              </a:rPr>
              <a:t>: </a:t>
            </a:r>
            <a:r>
              <a:rPr lang="de-CH" sz="3200" dirty="0"/>
              <a:t>V_LTS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020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 + </a:t>
            </a:r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1821118"/>
            <a:ext cx="7766536" cy="378618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17863" y="1821120"/>
            <a:ext cx="3088003" cy="40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/>
          </a:p>
          <a:p>
            <a:r>
              <a:rPr lang="de-CH" sz="3200" dirty="0">
                <a:solidFill>
                  <a:srgbClr val="FF00FF"/>
                </a:solidFill>
              </a:rPr>
              <a:t>rosa: </a:t>
            </a:r>
            <a:r>
              <a:rPr lang="de-CH" sz="3200" dirty="0"/>
              <a:t>V_SUP</a:t>
            </a:r>
          </a:p>
          <a:p>
            <a:r>
              <a:rPr lang="de-CH" sz="3200" dirty="0">
                <a:solidFill>
                  <a:srgbClr val="FFFF00"/>
                </a:solidFill>
              </a:rPr>
              <a:t>gelb: </a:t>
            </a:r>
            <a:r>
              <a:rPr lang="de-CH" sz="3200" dirty="0"/>
              <a:t>V_STS</a:t>
            </a:r>
          </a:p>
          <a:p>
            <a:r>
              <a:rPr lang="de-CH" sz="3200" dirty="0">
                <a:solidFill>
                  <a:srgbClr val="2EE2FA"/>
                </a:solidFill>
              </a:rPr>
              <a:t>blau</a:t>
            </a:r>
            <a:r>
              <a:rPr lang="de-CH" sz="3200" dirty="0">
                <a:solidFill>
                  <a:srgbClr val="00B0F0"/>
                </a:solidFill>
              </a:rPr>
              <a:t>: </a:t>
            </a:r>
            <a:r>
              <a:rPr lang="de-CH" sz="3200" dirty="0"/>
              <a:t>V_LTS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2493704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25 km/h</a:t>
            </a:r>
            <a:endParaRPr lang="en-GB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4640445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26 km/h</a:t>
            </a:r>
            <a:endParaRPr lang="en-GB" sz="3200" dirty="0"/>
          </a:p>
        </p:txBody>
      </p:sp>
      <p:sp>
        <p:nvSpPr>
          <p:cNvPr id="10" name="Textfeld 9"/>
          <p:cNvSpPr txBox="1"/>
          <p:nvPr/>
        </p:nvSpPr>
        <p:spPr>
          <a:xfrm>
            <a:off x="7214708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25 km/h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5277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Juli</a:t>
            </a:r>
            <a:r>
              <a:rPr lang="en-US" dirty="0"/>
              <a:t> 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1281546" y="1742694"/>
            <a:ext cx="2590800" cy="3856185"/>
            <a:chOff x="1191651" y="2144404"/>
            <a:chExt cx="2590800" cy="3856185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1191651" y="2144404"/>
              <a:ext cx="2590800" cy="2539781"/>
              <a:chOff x="1374990" y="2079843"/>
              <a:chExt cx="2590800" cy="2539781"/>
            </a:xfrm>
          </p:grpSpPr>
          <p:sp>
            <p:nvSpPr>
              <p:cNvPr id="11" name="Abgerundetes Rechteck 10"/>
              <p:cNvSpPr/>
              <p:nvPr/>
            </p:nvSpPr>
            <p:spPr>
              <a:xfrm>
                <a:off x="1374990" y="2079843"/>
                <a:ext cx="2590800" cy="253978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/>
                  <a:t>v</a:t>
                </a:r>
                <a:endParaRPr lang="en-GB" dirty="0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636927" y="2081650"/>
                <a:ext cx="20669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>
                    <a:solidFill>
                      <a:srgbClr val="170BB5"/>
                    </a:solidFill>
                  </a:rPr>
                  <a:t>Low </a:t>
                </a:r>
                <a:r>
                  <a:rPr lang="de-CH" sz="3200" dirty="0" err="1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3" name="Gerader Verbinder 12"/>
              <p:cNvCxnSpPr/>
              <p:nvPr/>
            </p:nvCxnSpPr>
            <p:spPr>
              <a:xfrm>
                <a:off x="1374990" y="2708494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/>
          </p:nvSpPr>
          <p:spPr>
            <a:xfrm>
              <a:off x="1586721" y="4923371"/>
              <a:ext cx="15888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10 km/h</a:t>
              </a:r>
            </a:p>
            <a:p>
              <a:r>
                <a:rPr lang="de-CH" sz="3200" dirty="0"/>
                <a:t>T = 55 s</a:t>
              </a:r>
              <a:endParaRPr lang="en-GB" sz="3200" dirty="0"/>
            </a:p>
          </p:txBody>
        </p:sp>
      </p:grp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6217" r="10546" b="842"/>
          <a:stretch/>
        </p:blipFill>
        <p:spPr>
          <a:xfrm>
            <a:off x="1277467" y="2371345"/>
            <a:ext cx="2595777" cy="2041801"/>
          </a:xfrm>
          <a:prstGeom prst="rect">
            <a:avLst/>
          </a:prstGeom>
          <a:ln w="12700" cap="rnd">
            <a:noFill/>
          </a:ln>
        </p:spPr>
      </p:pic>
      <p:grpSp>
        <p:nvGrpSpPr>
          <p:cNvPr id="37" name="Gruppieren 36"/>
          <p:cNvGrpSpPr/>
          <p:nvPr/>
        </p:nvGrpSpPr>
        <p:grpSpPr>
          <a:xfrm>
            <a:off x="4636801" y="1724610"/>
            <a:ext cx="2614827" cy="3972781"/>
            <a:chOff x="5194518" y="2106468"/>
            <a:chExt cx="2614827" cy="3972781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5194518" y="2106468"/>
              <a:ext cx="2614827" cy="2513156"/>
              <a:chOff x="4765893" y="2106469"/>
              <a:chExt cx="2614827" cy="2513156"/>
            </a:xfrm>
          </p:grpSpPr>
          <p:sp>
            <p:nvSpPr>
              <p:cNvPr id="14" name="Abgerundetes Rechteck 13"/>
              <p:cNvSpPr/>
              <p:nvPr/>
            </p:nvSpPr>
            <p:spPr>
              <a:xfrm>
                <a:off x="4765893" y="2106469"/>
                <a:ext cx="2590800" cy="251315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784943" y="2131295"/>
                <a:ext cx="25957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 err="1">
                    <a:solidFill>
                      <a:srgbClr val="170BB5"/>
                    </a:solidFill>
                  </a:rPr>
                  <a:t>Middle</a:t>
                </a:r>
                <a:r>
                  <a:rPr lang="de-CH" sz="3200" dirty="0">
                    <a:solidFill>
                      <a:srgbClr val="170BB5"/>
                    </a:solidFill>
                  </a:rPr>
                  <a:t> </a:t>
                </a:r>
                <a:r>
                  <a:rPr lang="de-CH" sz="3200" dirty="0" err="1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8" name="Gerader Verbinder 17"/>
              <p:cNvCxnSpPr/>
              <p:nvPr/>
            </p:nvCxnSpPr>
            <p:spPr>
              <a:xfrm>
                <a:off x="4784943" y="2708351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feld 31"/>
            <p:cNvSpPr txBox="1"/>
            <p:nvPr/>
          </p:nvSpPr>
          <p:spPr>
            <a:xfrm>
              <a:off x="5418094" y="5002031"/>
              <a:ext cx="15888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16 km/h</a:t>
              </a:r>
            </a:p>
            <a:p>
              <a:r>
                <a:rPr lang="de-CH" sz="3200" dirty="0"/>
                <a:t>T = 15 s</a:t>
              </a:r>
              <a:endParaRPr lang="en-GB" sz="3200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4" t="6937" r="10243" b="-2397"/>
            <a:stretch/>
          </p:blipFill>
          <p:spPr>
            <a:xfrm>
              <a:off x="5194518" y="2708350"/>
              <a:ext cx="2613030" cy="2130986"/>
            </a:xfrm>
            <a:prstGeom prst="rect">
              <a:avLst/>
            </a:prstGeom>
            <a:ln w="12700" cap="rnd">
              <a:noFill/>
            </a:ln>
          </p:spPr>
        </p:pic>
      </p:grpSp>
      <p:grpSp>
        <p:nvGrpSpPr>
          <p:cNvPr id="38" name="Gruppieren 37"/>
          <p:cNvGrpSpPr/>
          <p:nvPr/>
        </p:nvGrpSpPr>
        <p:grpSpPr>
          <a:xfrm>
            <a:off x="7985339" y="1769079"/>
            <a:ext cx="2913751" cy="4420754"/>
            <a:chOff x="8809470" y="2136090"/>
            <a:chExt cx="2913751" cy="4420754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8828521" y="2136090"/>
              <a:ext cx="2657475" cy="2539780"/>
              <a:chOff x="8004390" y="2079844"/>
              <a:chExt cx="2657475" cy="2539780"/>
            </a:xfrm>
          </p:grpSpPr>
          <p:sp>
            <p:nvSpPr>
              <p:cNvPr id="16" name="Abgerundetes Rechteck 15"/>
              <p:cNvSpPr/>
              <p:nvPr/>
            </p:nvSpPr>
            <p:spPr>
              <a:xfrm>
                <a:off x="8004390" y="2079844"/>
                <a:ext cx="2590800" cy="253978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8157008" y="2087493"/>
                <a:ext cx="25048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>
                    <a:solidFill>
                      <a:srgbClr val="170BB5"/>
                    </a:solidFill>
                  </a:rPr>
                  <a:t>High </a:t>
                </a:r>
                <a:r>
                  <a:rPr lang="de-CH" sz="3200" dirty="0" err="1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9" name="Gerader Verbinder 18"/>
              <p:cNvCxnSpPr/>
              <p:nvPr/>
            </p:nvCxnSpPr>
            <p:spPr>
              <a:xfrm>
                <a:off x="8004390" y="2672268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5" name="Grafik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2" t="5779" r="25425" b="2526"/>
            <a:stretch/>
          </p:blipFill>
          <p:spPr>
            <a:xfrm>
              <a:off x="8809470" y="2716069"/>
              <a:ext cx="2628901" cy="2085975"/>
            </a:xfrm>
            <a:prstGeom prst="rect">
              <a:avLst/>
            </a:prstGeom>
            <a:ln w="12700" cap="rnd">
              <a:noFill/>
            </a:ln>
          </p:spPr>
        </p:pic>
        <p:sp>
          <p:nvSpPr>
            <p:cNvPr id="36" name="Textfeld 35"/>
            <p:cNvSpPr txBox="1"/>
            <p:nvPr/>
          </p:nvSpPr>
          <p:spPr>
            <a:xfrm>
              <a:off x="9249467" y="4987184"/>
              <a:ext cx="247375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26 – 45 km/h</a:t>
              </a:r>
            </a:p>
            <a:p>
              <a:r>
                <a:rPr lang="de-CH" sz="3200" dirty="0"/>
                <a:t>permanent</a:t>
              </a:r>
            </a:p>
            <a:p>
              <a:endParaRPr lang="en-GB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28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Juli</a:t>
            </a:r>
            <a:r>
              <a:rPr lang="en-US" dirty="0"/>
              <a:t> 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374990" y="2079843"/>
            <a:ext cx="2590800" cy="2539781"/>
            <a:chOff x="1374990" y="2079843"/>
            <a:chExt cx="2590800" cy="2539781"/>
          </a:xfrm>
        </p:grpSpPr>
        <p:sp>
          <p:nvSpPr>
            <p:cNvPr id="11" name="Abgerundetes Rechteck 10"/>
            <p:cNvSpPr/>
            <p:nvPr/>
          </p:nvSpPr>
          <p:spPr>
            <a:xfrm>
              <a:off x="1374990" y="2079843"/>
              <a:ext cx="2590800" cy="25397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v</a:t>
              </a:r>
              <a:endParaRPr lang="en-GB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636927" y="2081650"/>
              <a:ext cx="2066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>
                  <a:solidFill>
                    <a:srgbClr val="170BB5"/>
                  </a:solidFill>
                </a:rPr>
                <a:t>Low </a:t>
              </a:r>
              <a:r>
                <a:rPr lang="de-CH" sz="3200" dirty="0" err="1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3" name="Gerader Verbinder 12"/>
            <p:cNvCxnSpPr/>
            <p:nvPr/>
          </p:nvCxnSpPr>
          <p:spPr>
            <a:xfrm>
              <a:off x="1374990" y="2708494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1844732" y="2802662"/>
              <a:ext cx="1183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speed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5194518" y="2106468"/>
            <a:ext cx="2614827" cy="2513156"/>
            <a:chOff x="4765893" y="2106469"/>
            <a:chExt cx="2614827" cy="2513156"/>
          </a:xfrm>
        </p:grpSpPr>
        <p:sp>
          <p:nvSpPr>
            <p:cNvPr id="14" name="Abgerundetes Rechteck 13"/>
            <p:cNvSpPr/>
            <p:nvPr/>
          </p:nvSpPr>
          <p:spPr>
            <a:xfrm>
              <a:off x="4765893" y="2106469"/>
              <a:ext cx="2590800" cy="251315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784943" y="2131295"/>
              <a:ext cx="2595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 err="1">
                  <a:solidFill>
                    <a:srgbClr val="170BB5"/>
                  </a:solidFill>
                </a:rPr>
                <a:t>Middle</a:t>
              </a:r>
              <a:r>
                <a:rPr lang="de-CH" sz="3200" dirty="0">
                  <a:solidFill>
                    <a:srgbClr val="170BB5"/>
                  </a:solidFill>
                </a:rPr>
                <a:t> </a:t>
              </a:r>
              <a:r>
                <a:rPr lang="de-CH" sz="3200" dirty="0" err="1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4784943" y="2708351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4871068" y="2780914"/>
              <a:ext cx="21956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speed</a:t>
              </a:r>
              <a:r>
                <a:rPr lang="de-CH" sz="3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pressure</a:t>
              </a:r>
              <a:r>
                <a:rPr lang="de-CH" sz="3200" dirty="0">
                  <a:solidFill>
                    <a:schemeClr val="bg1"/>
                  </a:solidFill>
                </a:rPr>
                <a:t> </a:t>
              </a:r>
              <a:r>
                <a:rPr lang="de-CH" sz="3200" dirty="0" err="1">
                  <a:solidFill>
                    <a:schemeClr val="bg1"/>
                  </a:solidFill>
                </a:rPr>
                <a:t>or</a:t>
              </a:r>
              <a:endParaRPr lang="de-CH" sz="3200" dirty="0">
                <a:solidFill>
                  <a:schemeClr val="bg1"/>
                </a:solidFill>
              </a:endParaRP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temperature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8828521" y="2136090"/>
            <a:ext cx="2657475" cy="2539780"/>
            <a:chOff x="8004390" y="2079844"/>
            <a:chExt cx="2657475" cy="2539780"/>
          </a:xfrm>
        </p:grpSpPr>
        <p:sp>
          <p:nvSpPr>
            <p:cNvPr id="16" name="Abgerundetes Rechteck 15"/>
            <p:cNvSpPr/>
            <p:nvPr/>
          </p:nvSpPr>
          <p:spPr>
            <a:xfrm>
              <a:off x="8004390" y="2079844"/>
              <a:ext cx="2590800" cy="25397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8157008" y="2087493"/>
              <a:ext cx="2504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>
                  <a:solidFill>
                    <a:srgbClr val="170BB5"/>
                  </a:solidFill>
                </a:rPr>
                <a:t>High </a:t>
              </a:r>
              <a:r>
                <a:rPr lang="de-CH" sz="3200" dirty="0" err="1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9" name="Gerader Verbinder 18"/>
            <p:cNvCxnSpPr/>
            <p:nvPr/>
          </p:nvCxnSpPr>
          <p:spPr>
            <a:xfrm>
              <a:off x="8004390" y="2672268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feld 26"/>
            <p:cNvSpPr txBox="1"/>
            <p:nvPr/>
          </p:nvSpPr>
          <p:spPr>
            <a:xfrm>
              <a:off x="8156796" y="2802662"/>
              <a:ext cx="21956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speed</a:t>
              </a:r>
              <a:r>
                <a:rPr lang="de-CH" sz="3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pressure</a:t>
              </a:r>
              <a:r>
                <a:rPr lang="de-CH" sz="3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temperature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3377421" y="490320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&lt; 15 km/h &gt;</a:t>
            </a:r>
            <a:endParaRPr lang="en-GB" sz="3200" dirty="0"/>
          </a:p>
        </p:txBody>
      </p:sp>
      <p:sp>
        <p:nvSpPr>
          <p:cNvPr id="32" name="Textfeld 31"/>
          <p:cNvSpPr txBox="1"/>
          <p:nvPr/>
        </p:nvSpPr>
        <p:spPr>
          <a:xfrm>
            <a:off x="7170694" y="490320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&lt; 25 km/h &gt;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33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Advertising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48" t="4957" r="48833" b="47310"/>
          <a:stretch/>
        </p:blipFill>
        <p:spPr>
          <a:xfrm>
            <a:off x="1222309" y="2397967"/>
            <a:ext cx="4285295" cy="28973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45699" t="48078" r="6123" b="8688"/>
          <a:stretch/>
        </p:blipFill>
        <p:spPr>
          <a:xfrm>
            <a:off x="6722273" y="2463281"/>
            <a:ext cx="4325137" cy="27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2851075" y="2514600"/>
            <a:ext cx="6254825" cy="234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075" y="2249487"/>
            <a:ext cx="7057033" cy="2605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40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0" y="2157410"/>
            <a:ext cx="2859089" cy="2827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157411"/>
            <a:ext cx="2897085" cy="28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3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15" y="383019"/>
            <a:ext cx="3086350" cy="550025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1411" y="2809980"/>
            <a:ext cx="580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ca. alle 60s werden neue Daten empfangen</a:t>
            </a:r>
          </a:p>
          <a:p>
            <a:pPr marL="285750" indent="-285750">
              <a:buFontTx/>
              <a:buChar char="-"/>
            </a:pPr>
            <a:r>
              <a:rPr lang="de-CH" dirty="0"/>
              <a:t>Anzeige wird jede Sekunde neu gezeichnet</a:t>
            </a:r>
          </a:p>
        </p:txBody>
      </p:sp>
    </p:spTree>
    <p:extLst>
      <p:ext uri="{BB962C8B-B14F-4D97-AF65-F5344CB8AC3E}">
        <p14:creationId xmlns:p14="http://schemas.microsoft.com/office/powerpoint/2010/main" val="423223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/>
              <a:t>Der </a:t>
            </a:r>
            <a:r>
              <a:rPr lang="de-CH" sz="3000" dirty="0" err="1"/>
              <a:t>Bicycle</a:t>
            </a:r>
            <a:r>
              <a:rPr lang="de-CH" sz="3000" dirty="0"/>
              <a:t> Computer kann bei einer Geschwindigkeit von </a:t>
            </a:r>
            <a:br>
              <a:rPr lang="de-CH" sz="3000" dirty="0"/>
            </a:br>
            <a:r>
              <a:rPr lang="de-CH" sz="3000" dirty="0"/>
              <a:t>10 km/h die Geschwindigkeit jede Minuten in einem BLE Paket an die Android Applikation senden.</a:t>
            </a:r>
            <a:br>
              <a:rPr lang="de-CH" sz="3000" dirty="0"/>
            </a:br>
            <a:r>
              <a:rPr lang="de-CH" sz="3000" dirty="0"/>
              <a:t>Ab 16 km/h alle 15 s inklusive Temperatur und Druck.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8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7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Vorführung</a:t>
            </a:r>
          </a:p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BF1FD"/>
                </a:solidFill>
              </a:rPr>
              <a:t> </a:t>
            </a:r>
            <a:r>
              <a:rPr lang="de-CH" dirty="0" err="1">
                <a:solidFill>
                  <a:srgbClr val="0BF1FD"/>
                </a:solidFill>
              </a:rPr>
              <a:t>Managment</a:t>
            </a:r>
            <a:endParaRPr lang="de-CH" dirty="0">
              <a:solidFill>
                <a:srgbClr val="0BF1FD"/>
              </a:solidFill>
            </a:endParaRPr>
          </a:p>
          <a:p>
            <a:r>
              <a:rPr lang="de-CH" dirty="0">
                <a:solidFill>
                  <a:srgbClr val="170BB5"/>
                </a:solidFill>
              </a:rPr>
              <a:t>Power </a:t>
            </a:r>
            <a:r>
              <a:rPr lang="de-CH" dirty="0" err="1">
                <a:solidFill>
                  <a:srgbClr val="170BB5"/>
                </a:solidFill>
              </a:rPr>
              <a:t>Managment</a:t>
            </a:r>
            <a:endParaRPr lang="de-CH" dirty="0">
              <a:solidFill>
                <a:srgbClr val="170BB5"/>
              </a:solidFill>
            </a:endParaRPr>
          </a:p>
          <a:p>
            <a:r>
              <a:rPr lang="de-CH" dirty="0">
                <a:solidFill>
                  <a:srgbClr val="D60093"/>
                </a:solidFill>
              </a:rPr>
              <a:t>Android</a:t>
            </a:r>
            <a:r>
              <a:rPr lang="de-CH" dirty="0">
                <a:solidFill>
                  <a:schemeClr val="accent3"/>
                </a:solidFill>
              </a:rPr>
              <a:t> </a:t>
            </a:r>
            <a:r>
              <a:rPr lang="de-CH" dirty="0">
                <a:solidFill>
                  <a:srgbClr val="D60093"/>
                </a:solidFill>
              </a:rPr>
              <a:t>Applikation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61" y="1516807"/>
            <a:ext cx="7298662" cy="3556116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6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5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</a:t>
            </a:r>
            <a:r>
              <a:rPr lang="de-CH" dirty="0" err="1">
                <a:solidFill>
                  <a:srgbClr val="92D050"/>
                </a:solidFill>
              </a:rPr>
              <a:t>entwicklung</a:t>
            </a:r>
            <a:endParaRPr lang="de-CH" dirty="0">
              <a:solidFill>
                <a:srgbClr val="92D05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15451" t="30560" r="11845" b="11983"/>
          <a:stretch/>
        </p:blipFill>
        <p:spPr>
          <a:xfrm>
            <a:off x="1141411" y="3306974"/>
            <a:ext cx="5091409" cy="226328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649" y="3843904"/>
            <a:ext cx="2295149" cy="180442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649" y="2049932"/>
            <a:ext cx="2286005" cy="179832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141411" y="1635691"/>
            <a:ext cx="5521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sz="2400" dirty="0"/>
              <a:t>Spule</a:t>
            </a:r>
          </a:p>
          <a:p>
            <a:pPr marL="342900" indent="-342900">
              <a:buAutoNum type="arabicPeriod"/>
            </a:pPr>
            <a:r>
              <a:rPr lang="de-CH" sz="2400" dirty="0"/>
              <a:t>Gleichrichter</a:t>
            </a:r>
          </a:p>
          <a:p>
            <a:pPr marL="342900" indent="-342900">
              <a:buAutoNum type="arabicPeriod"/>
            </a:pPr>
            <a:r>
              <a:rPr lang="de-CH" sz="2400" dirty="0"/>
              <a:t>Spannungsbegrenzung</a:t>
            </a:r>
          </a:p>
          <a:p>
            <a:pPr marL="342900" indent="-342900">
              <a:buAutoNum type="arabicPeriod"/>
            </a:pPr>
            <a:r>
              <a:rPr lang="de-CH" sz="2400" dirty="0"/>
              <a:t>Ausgangskapazität</a:t>
            </a:r>
          </a:p>
        </p:txBody>
      </p:sp>
    </p:spTree>
    <p:extLst>
      <p:ext uri="{BB962C8B-B14F-4D97-AF65-F5344CB8AC3E}">
        <p14:creationId xmlns:p14="http://schemas.microsoft.com/office/powerpoint/2010/main" val="204667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24377" y="1821120"/>
            <a:ext cx="2087838" cy="2539865"/>
          </a:xfrm>
        </p:spPr>
        <p:txBody>
          <a:bodyPr/>
          <a:lstStyle/>
          <a:p>
            <a:r>
              <a:rPr lang="de-CH" dirty="0">
                <a:solidFill>
                  <a:srgbClr val="FFFF00"/>
                </a:solidFill>
              </a:rPr>
              <a:t>gelb: </a:t>
            </a:r>
            <a:r>
              <a:rPr lang="de-CH" dirty="0"/>
              <a:t>V_HRV</a:t>
            </a:r>
          </a:p>
          <a:p>
            <a:r>
              <a:rPr lang="de-CH" dirty="0">
                <a:solidFill>
                  <a:srgbClr val="00B0F0"/>
                </a:solidFill>
              </a:rPr>
              <a:t>blau: </a:t>
            </a:r>
            <a:r>
              <a:rPr lang="de-CH" dirty="0"/>
              <a:t>V_STS</a:t>
            </a:r>
          </a:p>
          <a:p>
            <a:r>
              <a:rPr lang="de-CH" dirty="0">
                <a:solidFill>
                  <a:srgbClr val="FF00FF"/>
                </a:solidFill>
              </a:rPr>
              <a:t>rosa: </a:t>
            </a:r>
            <a:r>
              <a:rPr lang="de-CH" dirty="0"/>
              <a:t>V_LTS</a:t>
            </a:r>
          </a:p>
          <a:p>
            <a:r>
              <a:rPr lang="de-CH" dirty="0">
                <a:solidFill>
                  <a:srgbClr val="92D050"/>
                </a:solidFill>
              </a:rPr>
              <a:t>grün: </a:t>
            </a:r>
            <a:r>
              <a:rPr lang="de-CH" dirty="0"/>
              <a:t>VSUP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821120"/>
            <a:ext cx="6409592" cy="3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4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89" y="2249487"/>
            <a:ext cx="3706820" cy="29142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09" y="2249487"/>
            <a:ext cx="3704568" cy="291426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4020599" y="2142512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3594422" y="3596127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/>
          <p:cNvSpPr/>
          <p:nvPr/>
        </p:nvSpPr>
        <p:spPr>
          <a:xfrm>
            <a:off x="8689108" y="2957804"/>
            <a:ext cx="988694" cy="7078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5502274" y="1611224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164610" y="504974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730784" y="301135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509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93833"/>
              </p:ext>
            </p:extLst>
          </p:nvPr>
        </p:nvGraphicFramePr>
        <p:xfrm>
          <a:off x="3243746" y="1746569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12.8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43.4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250.3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8239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97073"/>
              </p:ext>
            </p:extLst>
          </p:nvPr>
        </p:nvGraphicFramePr>
        <p:xfrm>
          <a:off x="3243746" y="3914515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24.8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116.7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472.6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8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71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1762668"/>
            <a:ext cx="7260236" cy="39364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7802879" y="1839783"/>
            <a:ext cx="528321" cy="4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325880" y="5509351"/>
            <a:ext cx="229073" cy="173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/>
          <p:cNvSpPr txBox="1"/>
          <p:nvPr/>
        </p:nvSpPr>
        <p:spPr>
          <a:xfrm>
            <a:off x="1205391" y="54113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2589199" y="5509351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2496513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966345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5343491" y="5515883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bgerundetes Rechteck 15"/>
          <p:cNvSpPr/>
          <p:nvPr/>
        </p:nvSpPr>
        <p:spPr>
          <a:xfrm>
            <a:off x="6837823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8058747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3929602" y="542184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325652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733132" y="540751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0.8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186095" y="5406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505329" y="1839783"/>
            <a:ext cx="88126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47.2 %</a:t>
            </a:r>
          </a:p>
          <a:p>
            <a:r>
              <a:rPr lang="de-CH" dirty="0">
                <a:solidFill>
                  <a:srgbClr val="FF00FF"/>
                </a:solidFill>
              </a:rPr>
              <a:t>37.7 %</a:t>
            </a:r>
          </a:p>
          <a:p>
            <a:r>
              <a:rPr lang="de-CH" dirty="0">
                <a:solidFill>
                  <a:srgbClr val="66FF33"/>
                </a:solidFill>
              </a:rPr>
              <a:t>54.1 %</a:t>
            </a:r>
          </a:p>
          <a:p>
            <a:r>
              <a:rPr lang="de-CH" dirty="0">
                <a:solidFill>
                  <a:srgbClr val="FF0000"/>
                </a:solidFill>
              </a:rPr>
              <a:t>68.1 %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70231" y="1839783"/>
            <a:ext cx="177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10 km/h</a:t>
            </a:r>
          </a:p>
          <a:p>
            <a:r>
              <a:rPr lang="de-CH" dirty="0">
                <a:solidFill>
                  <a:srgbClr val="FF00FF"/>
                </a:solidFill>
              </a:rPr>
              <a:t>15 km/h</a:t>
            </a:r>
          </a:p>
          <a:p>
            <a:r>
              <a:rPr lang="de-CH" dirty="0">
                <a:solidFill>
                  <a:srgbClr val="66FF33"/>
                </a:solidFill>
              </a:rPr>
              <a:t>20 km/h</a:t>
            </a:r>
          </a:p>
          <a:p>
            <a:r>
              <a:rPr lang="de-CH" dirty="0">
                <a:solidFill>
                  <a:srgbClr val="FF0000"/>
                </a:solidFill>
              </a:rPr>
              <a:t>40 km/h</a:t>
            </a:r>
          </a:p>
        </p:txBody>
      </p:sp>
    </p:spTree>
    <p:extLst>
      <p:ext uri="{BB962C8B-B14F-4D97-AF65-F5344CB8AC3E}">
        <p14:creationId xmlns:p14="http://schemas.microsoft.com/office/powerpoint/2010/main" val="76486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565476"/>
            <a:ext cx="5044156" cy="43177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l="80352" t="90409" r="10082"/>
          <a:stretch/>
        </p:blipFill>
        <p:spPr>
          <a:xfrm>
            <a:off x="1141411" y="1565475"/>
            <a:ext cx="1587006" cy="136207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516502" y="1565475"/>
            <a:ext cx="5675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Laden C TI-</a:t>
            </a:r>
            <a:r>
              <a:rPr lang="de-CH" sz="2800" dirty="0" err="1"/>
              <a:t>SensorTag</a:t>
            </a:r>
            <a:r>
              <a:rPr lang="de-CH" sz="2800" dirty="0"/>
              <a:t>	 	63 µJ</a:t>
            </a:r>
          </a:p>
          <a:p>
            <a:r>
              <a:rPr lang="de-CH" sz="2800" dirty="0"/>
              <a:t>Initialisierung 				77 µJ</a:t>
            </a:r>
          </a:p>
          <a:p>
            <a:r>
              <a:rPr lang="de-CH" sz="2800" dirty="0"/>
              <a:t>Refresh-Peak (10 s) 		14 µJ</a:t>
            </a:r>
          </a:p>
          <a:p>
            <a:r>
              <a:rPr lang="de-CH" sz="2800" dirty="0"/>
              <a:t>Start Drucksensor 			  6 µJ</a:t>
            </a:r>
          </a:p>
          <a:p>
            <a:r>
              <a:rPr lang="de-CH" sz="2800" dirty="0"/>
              <a:t>Start Temperatursensor 	11 µJ</a:t>
            </a:r>
          </a:p>
          <a:p>
            <a:r>
              <a:rPr lang="de-CH" sz="2800" dirty="0"/>
              <a:t>Start Feuchtigkeitssensor 	  6 µJ</a:t>
            </a:r>
          </a:p>
          <a:p>
            <a:r>
              <a:rPr lang="de-CH" sz="2800" dirty="0"/>
              <a:t>Senden Geschwindigkeit 	33 µJ</a:t>
            </a:r>
          </a:p>
          <a:p>
            <a:r>
              <a:rPr lang="de-CH" sz="2800" dirty="0"/>
              <a:t>Senden alles 				43 µJ</a:t>
            </a:r>
          </a:p>
          <a:p>
            <a:endParaRPr lang="de-CH" sz="800" dirty="0"/>
          </a:p>
          <a:p>
            <a:r>
              <a:rPr lang="de-CH" sz="2800" dirty="0">
                <a:solidFill>
                  <a:srgbClr val="66FFFF"/>
                </a:solidFill>
              </a:rPr>
              <a:t>Total						 	203 µJ</a:t>
            </a:r>
          </a:p>
        </p:txBody>
      </p:sp>
    </p:spTree>
    <p:extLst>
      <p:ext uri="{BB962C8B-B14F-4D97-AF65-F5344CB8AC3E}">
        <p14:creationId xmlns:p14="http://schemas.microsoft.com/office/powerpoint/2010/main" val="22459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074736" y="2323305"/>
                <a:ext cx="9905999" cy="33337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𝑆𝑇𝑆</m:t>
                          </m:r>
                        </m:sub>
                      </m:sSub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203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  <m:t>2.1</m:t>
                                  </m:r>
                                </m:e>
                              </m:d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406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4.59 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=88.45 µ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CH" dirty="0"/>
              </a:p>
              <a:p>
                <a:pPr marL="0" indent="0">
                  <a:buNone/>
                </a:pPr>
                <a:br>
                  <a:rPr lang="de-CH" dirty="0"/>
                </a:br>
                <a:endParaRPr lang="de-CH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3200" dirty="0"/>
                  <a:t> 470 </a:t>
                </a:r>
                <a14:m>
                  <m:oMath xmlns:m="http://schemas.openxmlformats.org/officeDocument/2006/math">
                    <m:r>
                      <a:rPr lang="de-CH" sz="3200" i="1">
                        <a:latin typeface="Cambria Math" panose="02040503050406030204" pitchFamily="18" charset="0"/>
                      </a:rPr>
                      <m:t>µ</m:t>
                    </m:r>
                    <m:r>
                      <a:rPr lang="de-CH" sz="32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CH" sz="3200" dirty="0"/>
              </a:p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736" y="2323305"/>
                <a:ext cx="9905999" cy="333375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43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520</Words>
  <Application>Microsoft Office PowerPoint</Application>
  <PresentationFormat>Breitbild</PresentationFormat>
  <Paragraphs>197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Trebuchet MS</vt:lpstr>
      <vt:lpstr>Tw Cen MT</vt:lpstr>
      <vt:lpstr>Schaltkreis</vt:lpstr>
      <vt:lpstr>Energy harvesting powered bicycle computer</vt:lpstr>
      <vt:lpstr>Übersicht</vt:lpstr>
      <vt:lpstr>Hardware entwicklung</vt:lpstr>
      <vt:lpstr>Hardware Entwicklung</vt:lpstr>
      <vt:lpstr>Hardware Entwicklung</vt:lpstr>
      <vt:lpstr>Hardware Entwicklung</vt:lpstr>
      <vt:lpstr>Energy Management</vt:lpstr>
      <vt:lpstr>Energy Management</vt:lpstr>
      <vt:lpstr>Energy Management</vt:lpstr>
      <vt:lpstr>Energy Management</vt:lpstr>
      <vt:lpstr>Energy Management + Power Management</vt:lpstr>
      <vt:lpstr>Power Management</vt:lpstr>
      <vt:lpstr>Power Management</vt:lpstr>
      <vt:lpstr>Android Applikation</vt:lpstr>
      <vt:lpstr>Android Applikation</vt:lpstr>
      <vt:lpstr>Android Applikation</vt:lpstr>
      <vt:lpstr>Android Applikation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harvesting powered bicycle computer</dc:title>
  <dc:creator>TheKing</dc:creator>
  <cp:lastModifiedBy>Manuel</cp:lastModifiedBy>
  <cp:revision>29</cp:revision>
  <dcterms:created xsi:type="dcterms:W3CDTF">2016-06-18T08:33:57Z</dcterms:created>
  <dcterms:modified xsi:type="dcterms:W3CDTF">2016-07-04T18:25:33Z</dcterms:modified>
</cp:coreProperties>
</file>